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handoutMasterIdLst>
    <p:handoutMasterId r:id="rId22"/>
  </p:handoutMasterIdLst>
  <p:sldIdLst>
    <p:sldId id="256" r:id="rId2"/>
    <p:sldId id="258" r:id="rId3"/>
    <p:sldId id="259" r:id="rId4"/>
    <p:sldId id="260" r:id="rId5"/>
    <p:sldId id="261" r:id="rId6"/>
    <p:sldId id="257" r:id="rId7"/>
    <p:sldId id="265" r:id="rId8"/>
    <p:sldId id="266" r:id="rId9"/>
    <p:sldId id="274" r:id="rId10"/>
    <p:sldId id="275" r:id="rId11"/>
    <p:sldId id="262" r:id="rId12"/>
    <p:sldId id="267" r:id="rId13"/>
    <p:sldId id="268" r:id="rId14"/>
    <p:sldId id="269" r:id="rId15"/>
    <p:sldId id="263" r:id="rId16"/>
    <p:sldId id="273" r:id="rId17"/>
    <p:sldId id="264" r:id="rId18"/>
    <p:sldId id="270" r:id="rId19"/>
    <p:sldId id="271"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0393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mtClean="0"/>
              <a:t>What is the problem?</a:t>
            </a: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11388C4-527B-4ABE-8B5C-C255FA67E72F}" type="datetimeFigureOut">
              <a:rPr lang="en-US" smtClean="0"/>
              <a:pPr/>
              <a:t>5/7/2011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F2CDEDB-EDC4-4C68-8F9B-016AEDC04D9B}" type="slidenum">
              <a:rPr lang="en-US" smtClean="0"/>
              <a:pPr/>
              <a:t>‹#›</a:t>
            </a:fld>
            <a:endParaRPr lang="en-US"/>
          </a:p>
        </p:txBody>
      </p:sp>
    </p:spTree>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mtClean="0"/>
              <a:t>What is the problem?</a:t>
            </a: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1A2FE3F-2CE1-440F-80B9-EC6611E11D63}" type="datetimeFigureOut">
              <a:rPr lang="en-US" smtClean="0"/>
              <a:pPr/>
              <a:t>5/7/2011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BAD9FC1-3860-47EA-8831-AAA46EE108DC}" type="slidenum">
              <a:rPr lang="en-US" smtClean="0"/>
              <a:pPr/>
              <a:t>‹#›</a:t>
            </a:fld>
            <a:endParaRPr lang="en-US"/>
          </a:p>
        </p:txBody>
      </p:sp>
    </p:spTree>
  </p:cSld>
  <p:clrMap bg1="lt1" tx1="dk1" bg2="lt2" tx2="dk2" accent1="accent1" accent2="accent2" accent3="accent3" accent4="accent4" accent5="accent5" accent6="accent6" hlink="hlink" folHlink="folHlink"/>
  <p:hf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BAD9FC1-3860-47EA-8831-AAA46EE108DC}" type="slidenum">
              <a:rPr lang="en-US" smtClean="0"/>
              <a:pPr/>
              <a:t>6</a:t>
            </a:fld>
            <a:endParaRPr lang="en-US"/>
          </a:p>
        </p:txBody>
      </p:sp>
      <p:sp>
        <p:nvSpPr>
          <p:cNvPr id="5" name="Header Placeholder 4"/>
          <p:cNvSpPr>
            <a:spLocks noGrp="1"/>
          </p:cNvSpPr>
          <p:nvPr>
            <p:ph type="hdr" sz="quarter" idx="11"/>
          </p:nvPr>
        </p:nvSpPr>
        <p:spPr/>
        <p:txBody>
          <a:bodyPr/>
          <a:lstStyle/>
          <a:p>
            <a:r>
              <a:rPr lang="en-US" smtClean="0"/>
              <a:t>What is the problem?</a:t>
            </a:r>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smtClean="0"/>
              <a:t>What is the problem?</a:t>
            </a:r>
            <a:endParaRPr lang="en-US"/>
          </a:p>
        </p:txBody>
      </p:sp>
      <p:sp>
        <p:nvSpPr>
          <p:cNvPr id="5" name="Slide Number Placeholder 4"/>
          <p:cNvSpPr>
            <a:spLocks noGrp="1"/>
          </p:cNvSpPr>
          <p:nvPr>
            <p:ph type="sldNum" sz="quarter" idx="11"/>
          </p:nvPr>
        </p:nvSpPr>
        <p:spPr/>
        <p:txBody>
          <a:bodyPr/>
          <a:lstStyle/>
          <a:p>
            <a:fld id="{4BAD9FC1-3860-47EA-8831-AAA46EE108DC}" type="slidenum">
              <a:rPr lang="en-US" smtClean="0"/>
              <a:pPr/>
              <a:t>18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30"/>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A8357AF-C37E-4B9A-A743-870D7E7F7262}" type="datetime1">
              <a:rPr lang="en-US" smtClean="0"/>
              <a:pPr/>
              <a:t>5/7/2011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F05F66-515D-4B1C-A633-EB8F073F41C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999ACDF-B0BA-4F07-AE1D-9F7FE0A4009B}" type="datetime1">
              <a:rPr lang="en-US" smtClean="0"/>
              <a:pPr/>
              <a:t>5/7/2011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F05F66-515D-4B1C-A633-EB8F073F41C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72053" y="366716"/>
            <a:ext cx="1543051" cy="78009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42906" y="366716"/>
            <a:ext cx="4476751" cy="78009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74FD2F4-3043-4D14-8793-959035F77AFA}" type="datetime1">
              <a:rPr lang="en-US" smtClean="0"/>
              <a:pPr/>
              <a:t>5/7/2011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F05F66-515D-4B1C-A633-EB8F073F41C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3FB66C1-75EA-44E3-ABBB-77BEB69FE35D}" type="datetime1">
              <a:rPr lang="en-US" smtClean="0"/>
              <a:pPr/>
              <a:t>5/7/2011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F05F66-515D-4B1C-A633-EB8F073F41C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3"/>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7"/>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65E5A58-0058-48B2-9023-59BCFD009F7B}" type="datetime1">
              <a:rPr lang="en-US" smtClean="0"/>
              <a:pPr/>
              <a:t>5/7/2011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F05F66-515D-4B1C-A633-EB8F073F41C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42903" y="2133601"/>
            <a:ext cx="3009900" cy="60340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505203" y="2133601"/>
            <a:ext cx="3009900" cy="60340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E683A36-39B1-4B45-872A-DEFAFD895786}" type="datetime1">
              <a:rPr lang="en-US" smtClean="0"/>
              <a:pPr/>
              <a:t>5/7/2011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8F05F66-515D-4B1C-A633-EB8F073F41C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9"/>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3" y="1535115"/>
            <a:ext cx="4040188"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3"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31" y="1535115"/>
            <a:ext cx="4041775"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31"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38C5CCB-937C-43C1-B36B-A8864E7267DE}" type="datetime1">
              <a:rPr lang="en-US" smtClean="0"/>
              <a:pPr/>
              <a:t>5/7/2011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8F05F66-515D-4B1C-A633-EB8F073F41C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4C42F54-E6F4-4317-BD2E-399DDC820984}" type="datetime1">
              <a:rPr lang="en-US" smtClean="0"/>
              <a:pPr/>
              <a:t>5/7/2011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8F05F66-515D-4B1C-A633-EB8F073F41C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A682A4A-3151-4EA1-A426-1B026060B1E1}" type="datetime1">
              <a:rPr lang="en-US" smtClean="0"/>
              <a:pPr/>
              <a:t>5/7/2011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8F05F66-515D-4B1C-A633-EB8F073F41C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6" y="273051"/>
            <a:ext cx="3008313" cy="1162051"/>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5" y="273055"/>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6" y="1435104"/>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C4606B9-6A52-47BC-AED2-D9071061602D}" type="datetime1">
              <a:rPr lang="en-US" smtClean="0"/>
              <a:pPr/>
              <a:t>5/7/2011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8F05F66-515D-4B1C-A633-EB8F073F41C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2"/>
            <a:ext cx="5486400" cy="566739"/>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41"/>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3213A1-BCD3-4E7E-8C36-39B540AB80C4}" type="datetime1">
              <a:rPr lang="en-US" smtClean="0"/>
              <a:pPr/>
              <a:t>5/7/2011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8F05F66-515D-4B1C-A633-EB8F073F41C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9"/>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3"/>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4"/>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A17C3B8-0CF1-4463-A6DD-11981D7C456D}" type="datetime1">
              <a:rPr lang="en-US" smtClean="0"/>
              <a:pPr/>
              <a:t>5/7/2011</a:t>
            </a:fld>
            <a:endParaRPr lang="en-US"/>
          </a:p>
        </p:txBody>
      </p:sp>
      <p:sp>
        <p:nvSpPr>
          <p:cNvPr id="5" name="Footer Placeholder 4"/>
          <p:cNvSpPr>
            <a:spLocks noGrp="1"/>
          </p:cNvSpPr>
          <p:nvPr>
            <p:ph type="ftr" sz="quarter" idx="3"/>
          </p:nvPr>
        </p:nvSpPr>
        <p:spPr>
          <a:xfrm>
            <a:off x="3124200" y="6356354"/>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4"/>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8F05F66-515D-4B1C-A633-EB8F073F41CB}"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solidFill>
                  <a:schemeClr val="accent2">
                    <a:lumMod val="75000"/>
                  </a:schemeClr>
                </a:solidFill>
              </a:rPr>
              <a:t>Resource Issues</a:t>
            </a:r>
            <a:br>
              <a:rPr lang="en-US" dirty="0" smtClean="0">
                <a:solidFill>
                  <a:schemeClr val="accent2">
                    <a:lumMod val="75000"/>
                  </a:schemeClr>
                </a:solidFill>
              </a:rPr>
            </a:br>
            <a:r>
              <a:rPr lang="en-US" dirty="0" smtClean="0">
                <a:solidFill>
                  <a:schemeClr val="accent2">
                    <a:lumMod val="75000"/>
                  </a:schemeClr>
                </a:solidFill>
              </a:rPr>
              <a:t>Chapter 14</a:t>
            </a:r>
            <a:endParaRPr lang="en-US" dirty="0">
              <a:solidFill>
                <a:schemeClr val="accent2">
                  <a:lumMod val="75000"/>
                </a:schemeClr>
              </a:solidFill>
            </a:endParaRPr>
          </a:p>
        </p:txBody>
      </p:sp>
      <p:sp>
        <p:nvSpPr>
          <p:cNvPr id="3" name="Subtitle 2"/>
          <p:cNvSpPr>
            <a:spLocks noGrp="1"/>
          </p:cNvSpPr>
          <p:nvPr>
            <p:ph type="subTitle" idx="1"/>
          </p:nvPr>
        </p:nvSpPr>
        <p:spPr/>
        <p:txBody>
          <a:bodyPr>
            <a:normAutofit/>
          </a:bodyPr>
          <a:lstStyle/>
          <a:p>
            <a:r>
              <a:rPr lang="en-US" sz="2400" dirty="0" smtClean="0">
                <a:solidFill>
                  <a:schemeClr val="accent2">
                    <a:lumMod val="50000"/>
                  </a:schemeClr>
                </a:solidFill>
              </a:rPr>
              <a:t>Melony Espaillat</a:t>
            </a:r>
          </a:p>
          <a:p>
            <a:r>
              <a:rPr lang="en-US" sz="2400" dirty="0" smtClean="0">
                <a:solidFill>
                  <a:schemeClr val="accent2">
                    <a:lumMod val="50000"/>
                  </a:schemeClr>
                </a:solidFill>
              </a:rPr>
              <a:t>Ap Human Geography</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solidFill>
                  <a:srgbClr val="FF0000"/>
                </a:solidFill>
              </a:rPr>
              <a:t>Metallic Minerals</a:t>
            </a:r>
            <a:br>
              <a:rPr lang="en-US" sz="2800" dirty="0" smtClean="0">
                <a:solidFill>
                  <a:srgbClr val="FF0000"/>
                </a:solidFill>
              </a:rPr>
            </a:br>
            <a:r>
              <a:rPr lang="en-US" sz="1600" dirty="0" smtClean="0">
                <a:solidFill>
                  <a:schemeClr val="bg1"/>
                </a:solidFill>
              </a:rPr>
              <a:t>-have properties that are especially valuable for fashioning machinery, </a:t>
            </a:r>
            <a:r>
              <a:rPr lang="en-US" sz="1600" dirty="0" smtClean="0">
                <a:solidFill>
                  <a:schemeClr val="bg1"/>
                </a:solidFill>
              </a:rPr>
              <a:t>v</a:t>
            </a:r>
            <a:r>
              <a:rPr lang="en-US" sz="1600" dirty="0" smtClean="0">
                <a:solidFill>
                  <a:schemeClr val="bg1"/>
                </a:solidFill>
              </a:rPr>
              <a:t>ehicles, and other essential components of an industrialized society</a:t>
            </a:r>
            <a:endParaRPr lang="en-US" sz="2800" dirty="0">
              <a:solidFill>
                <a:srgbClr val="FF0000"/>
              </a:solidFill>
            </a:endParaRPr>
          </a:p>
        </p:txBody>
      </p:sp>
      <p:sp>
        <p:nvSpPr>
          <p:cNvPr id="3" name="Text Placeholder 2"/>
          <p:cNvSpPr>
            <a:spLocks noGrp="1"/>
          </p:cNvSpPr>
          <p:nvPr>
            <p:ph type="body" idx="1"/>
          </p:nvPr>
        </p:nvSpPr>
        <p:spPr/>
        <p:txBody>
          <a:bodyPr>
            <a:normAutofit fontScale="92500"/>
          </a:bodyPr>
          <a:lstStyle/>
          <a:p>
            <a:r>
              <a:rPr lang="en-US" dirty="0" smtClean="0"/>
              <a:t>Ferrous Metals: refers to iron	</a:t>
            </a:r>
            <a:endParaRPr lang="en-US" dirty="0"/>
          </a:p>
        </p:txBody>
      </p:sp>
      <p:sp>
        <p:nvSpPr>
          <p:cNvPr id="4" name="Content Placeholder 3"/>
          <p:cNvSpPr>
            <a:spLocks noGrp="1"/>
          </p:cNvSpPr>
          <p:nvPr>
            <p:ph sz="half" idx="2"/>
          </p:nvPr>
        </p:nvSpPr>
        <p:spPr/>
        <p:txBody>
          <a:bodyPr/>
          <a:lstStyle/>
          <a:p>
            <a:r>
              <a:rPr lang="en-US" dirty="0" smtClean="0"/>
              <a:t>Chromium</a:t>
            </a:r>
          </a:p>
          <a:p>
            <a:r>
              <a:rPr lang="en-US" dirty="0" smtClean="0"/>
              <a:t>Manganese</a:t>
            </a:r>
          </a:p>
          <a:p>
            <a:r>
              <a:rPr lang="en-US" dirty="0" smtClean="0"/>
              <a:t>Molybdenum</a:t>
            </a:r>
          </a:p>
          <a:p>
            <a:r>
              <a:rPr lang="en-US" dirty="0" smtClean="0"/>
              <a:t>Nickel</a:t>
            </a:r>
          </a:p>
          <a:p>
            <a:r>
              <a:rPr lang="en-US" dirty="0" smtClean="0"/>
              <a:t>Tin</a:t>
            </a:r>
          </a:p>
          <a:p>
            <a:r>
              <a:rPr lang="en-US" dirty="0" smtClean="0"/>
              <a:t>titanium</a:t>
            </a:r>
            <a:endParaRPr lang="en-US" dirty="0"/>
          </a:p>
        </p:txBody>
      </p:sp>
      <p:sp>
        <p:nvSpPr>
          <p:cNvPr id="5" name="Text Placeholder 4"/>
          <p:cNvSpPr>
            <a:spLocks noGrp="1"/>
          </p:cNvSpPr>
          <p:nvPr>
            <p:ph type="body" sz="quarter" idx="3"/>
          </p:nvPr>
        </p:nvSpPr>
        <p:spPr/>
        <p:txBody>
          <a:bodyPr>
            <a:normAutofit fontScale="85000" lnSpcReduction="20000"/>
          </a:bodyPr>
          <a:lstStyle/>
          <a:p>
            <a:r>
              <a:rPr lang="en-US" dirty="0" smtClean="0"/>
              <a:t>Nonferrous: utilized to make products other than iron and steal</a:t>
            </a:r>
            <a:endParaRPr lang="en-US" dirty="0"/>
          </a:p>
        </p:txBody>
      </p:sp>
      <p:sp>
        <p:nvSpPr>
          <p:cNvPr id="6" name="Content Placeholder 5"/>
          <p:cNvSpPr>
            <a:spLocks noGrp="1"/>
          </p:cNvSpPr>
          <p:nvPr>
            <p:ph sz="quarter" idx="4"/>
          </p:nvPr>
        </p:nvSpPr>
        <p:spPr/>
        <p:txBody>
          <a:bodyPr/>
          <a:lstStyle/>
          <a:p>
            <a:r>
              <a:rPr lang="en-US" dirty="0" smtClean="0"/>
              <a:t>Copper</a:t>
            </a:r>
          </a:p>
          <a:p>
            <a:r>
              <a:rPr lang="en-US" dirty="0" smtClean="0"/>
              <a:t>Lead</a:t>
            </a:r>
          </a:p>
          <a:p>
            <a:r>
              <a:rPr lang="en-US" dirty="0" smtClean="0"/>
              <a:t>Magnesium</a:t>
            </a:r>
          </a:p>
          <a:p>
            <a:r>
              <a:rPr lang="en-US" dirty="0" smtClean="0"/>
              <a:t>zinc	</a:t>
            </a:r>
            <a:br>
              <a:rPr lang="en-US" dirty="0" smtClean="0"/>
            </a:br>
            <a:endParaRPr lang="en-US" dirty="0" smtClean="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76400" y="1219200"/>
            <a:ext cx="5943600" cy="523220"/>
          </a:xfrm>
          <a:prstGeom prst="rect">
            <a:avLst/>
          </a:prstGeom>
          <a:noFill/>
        </p:spPr>
        <p:txBody>
          <a:bodyPr wrap="square" rtlCol="0">
            <a:spAutoFit/>
          </a:bodyPr>
          <a:lstStyle/>
          <a:p>
            <a:r>
              <a:rPr lang="en-US" sz="2800" dirty="0" smtClean="0">
                <a:solidFill>
                  <a:schemeClr val="tx2">
                    <a:lumMod val="10000"/>
                  </a:schemeClr>
                </a:solidFill>
              </a:rPr>
              <a:t>Why are resources being polluted? </a:t>
            </a:r>
            <a:endParaRPr lang="en-US" sz="2800" dirty="0">
              <a:solidFill>
                <a:schemeClr val="tx2">
                  <a:lumMod val="10000"/>
                </a:schemeClr>
              </a:solidFill>
            </a:endParaRPr>
          </a:p>
        </p:txBody>
      </p:sp>
      <p:sp>
        <p:nvSpPr>
          <p:cNvPr id="6" name="TextBox 5"/>
          <p:cNvSpPr txBox="1"/>
          <p:nvPr/>
        </p:nvSpPr>
        <p:spPr>
          <a:xfrm>
            <a:off x="990600" y="2743200"/>
            <a:ext cx="7010400" cy="1754326"/>
          </a:xfrm>
          <a:prstGeom prst="rect">
            <a:avLst/>
          </a:prstGeom>
          <a:noFill/>
        </p:spPr>
        <p:txBody>
          <a:bodyPr wrap="square" rtlCol="0">
            <a:spAutoFit/>
          </a:bodyPr>
          <a:lstStyle/>
          <a:p>
            <a:r>
              <a:rPr lang="en-US" dirty="0" smtClean="0"/>
              <a:t>All of the resources we use are eventually returned to the atmosphere, bodies of water, or land surface, through burning, rinsing, or discarding. </a:t>
            </a:r>
          </a:p>
          <a:p>
            <a:endParaRPr lang="en-US" dirty="0" smtClean="0"/>
          </a:p>
          <a:p>
            <a:r>
              <a:rPr lang="en-US" dirty="0" smtClean="0"/>
              <a:t>We rely on air, water, and land to remove and disperse our waste.</a:t>
            </a:r>
          </a:p>
          <a:p>
            <a:endParaRPr lang="en-US" dirty="0" smtClean="0"/>
          </a:p>
          <a:p>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95400" y="533400"/>
            <a:ext cx="5181600" cy="523220"/>
          </a:xfrm>
          <a:prstGeom prst="rect">
            <a:avLst/>
          </a:prstGeom>
          <a:noFill/>
        </p:spPr>
        <p:txBody>
          <a:bodyPr wrap="square" rtlCol="0">
            <a:spAutoFit/>
          </a:bodyPr>
          <a:lstStyle/>
          <a:p>
            <a:r>
              <a:rPr lang="en-US" dirty="0" smtClean="0"/>
              <a:t>                              </a:t>
            </a:r>
            <a:r>
              <a:rPr lang="en-US" sz="2800" dirty="0" smtClean="0">
                <a:solidFill>
                  <a:srgbClr val="FF0000"/>
                </a:solidFill>
              </a:rPr>
              <a:t>Air Pollution</a:t>
            </a:r>
            <a:endParaRPr lang="en-US" sz="2800" dirty="0">
              <a:solidFill>
                <a:srgbClr val="FF0000"/>
              </a:solidFill>
            </a:endParaRPr>
          </a:p>
        </p:txBody>
      </p:sp>
      <p:sp>
        <p:nvSpPr>
          <p:cNvPr id="3" name="TextBox 2"/>
          <p:cNvSpPr txBox="1"/>
          <p:nvPr/>
        </p:nvSpPr>
        <p:spPr>
          <a:xfrm>
            <a:off x="1066800" y="1143000"/>
            <a:ext cx="6858000" cy="4801314"/>
          </a:xfrm>
          <a:prstGeom prst="rect">
            <a:avLst/>
          </a:prstGeom>
          <a:noFill/>
        </p:spPr>
        <p:txBody>
          <a:bodyPr wrap="square" rtlCol="0">
            <a:spAutoFit/>
          </a:bodyPr>
          <a:lstStyle/>
          <a:p>
            <a:r>
              <a:rPr lang="en-US" dirty="0" smtClean="0"/>
              <a:t>Air pollution concerns geographers at three scales-global, regional, and local. At the global scale, air pollution may contribute to global warming. It also may be damaging the atmosphere's ozone layer.</a:t>
            </a:r>
          </a:p>
          <a:p>
            <a:endParaRPr lang="en-US" dirty="0" smtClean="0"/>
          </a:p>
          <a:p>
            <a:pPr>
              <a:buFont typeface="Arial" pitchFamily="34" charset="0"/>
              <a:buChar char="•"/>
            </a:pPr>
            <a:r>
              <a:rPr lang="en-US" dirty="0" smtClean="0"/>
              <a:t>Human actions, especially the burning of fossil fuels, may be causing Earth’s temperature to rise. When fossil fuels are burned, one of the trace gases, carbon dioxide, is discharged into the atmosphere.</a:t>
            </a:r>
          </a:p>
          <a:p>
            <a:pPr>
              <a:buFont typeface="Arial" pitchFamily="34" charset="0"/>
              <a:buChar char="•"/>
            </a:pPr>
            <a:r>
              <a:rPr lang="en-US" dirty="0" smtClean="0"/>
              <a:t>Global warming of only a few degrees could melt the polar ice caps and raise the level of the oceans many meters. </a:t>
            </a:r>
          </a:p>
          <a:p>
            <a:pPr>
              <a:buFont typeface="Arial" pitchFamily="34" charset="0"/>
              <a:buChar char="•"/>
            </a:pPr>
            <a:r>
              <a:rPr lang="en-US" dirty="0" smtClean="0"/>
              <a:t>At a regional scale, air pollution may damage  regions vegetation and water supply through acid deposition. </a:t>
            </a:r>
          </a:p>
          <a:p>
            <a:r>
              <a:rPr lang="en-US" dirty="0" smtClean="0"/>
              <a:t>-Acid precipitation damages lakes, killing fish and plants. </a:t>
            </a:r>
          </a:p>
          <a:p>
            <a:pPr>
              <a:buFont typeface="Arial" pitchFamily="34" charset="0"/>
              <a:buChar char="•"/>
            </a:pPr>
            <a:r>
              <a:rPr lang="en-US" dirty="0" smtClean="0"/>
              <a:t>At a local scale, air pollution is especially severe in places where emission sources are concentrated, such as in urban areas.</a:t>
            </a:r>
          </a:p>
          <a:p>
            <a:r>
              <a:rPr lang="en-US" dirty="0" smtClean="0"/>
              <a:t>-Urban air pollution has three basic components: carbon monoxide, hydrocarbons, and particulates.</a:t>
            </a:r>
          </a:p>
          <a:p>
            <a:endParaRPr lang="en-US" dirty="0" smtClean="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0" y="457200"/>
            <a:ext cx="5943600" cy="523220"/>
          </a:xfrm>
          <a:prstGeom prst="rect">
            <a:avLst/>
          </a:prstGeom>
          <a:noFill/>
        </p:spPr>
        <p:txBody>
          <a:bodyPr wrap="square" rtlCol="0">
            <a:spAutoFit/>
          </a:bodyPr>
          <a:lstStyle/>
          <a:p>
            <a:r>
              <a:rPr lang="en-US" sz="2800" dirty="0" smtClean="0">
                <a:solidFill>
                  <a:srgbClr val="FF0000"/>
                </a:solidFill>
              </a:rPr>
              <a:t>           </a:t>
            </a:r>
            <a:r>
              <a:rPr lang="en-US" sz="2400" dirty="0" smtClean="0">
                <a:solidFill>
                  <a:srgbClr val="FF0000"/>
                </a:solidFill>
              </a:rPr>
              <a:t> </a:t>
            </a:r>
            <a:r>
              <a:rPr lang="en-US" sz="2800" dirty="0" smtClean="0">
                <a:solidFill>
                  <a:srgbClr val="FF0000"/>
                </a:solidFill>
              </a:rPr>
              <a:t>    Water Pollution</a:t>
            </a:r>
            <a:endParaRPr lang="en-US" sz="2800" dirty="0">
              <a:solidFill>
                <a:srgbClr val="FF0000"/>
              </a:solidFill>
            </a:endParaRPr>
          </a:p>
        </p:txBody>
      </p:sp>
      <p:sp>
        <p:nvSpPr>
          <p:cNvPr id="3" name="TextBox 2"/>
          <p:cNvSpPr txBox="1"/>
          <p:nvPr/>
        </p:nvSpPr>
        <p:spPr>
          <a:xfrm>
            <a:off x="457200" y="1219200"/>
            <a:ext cx="8229600" cy="2308324"/>
          </a:xfrm>
          <a:prstGeom prst="rect">
            <a:avLst/>
          </a:prstGeom>
          <a:noFill/>
        </p:spPr>
        <p:txBody>
          <a:bodyPr wrap="square" rtlCol="0">
            <a:spAutoFit/>
          </a:bodyPr>
          <a:lstStyle/>
          <a:p>
            <a:r>
              <a:rPr lang="en-US" dirty="0" smtClean="0"/>
              <a:t>Water serves many human purposes:</a:t>
            </a:r>
          </a:p>
          <a:p>
            <a:pPr>
              <a:buFont typeface="Arial" pitchFamily="34" charset="0"/>
              <a:buChar char="•"/>
            </a:pPr>
            <a:r>
              <a:rPr lang="en-US" dirty="0" smtClean="0"/>
              <a:t>It must be drunk to survive</a:t>
            </a:r>
          </a:p>
          <a:p>
            <a:pPr>
              <a:buFont typeface="Arial" pitchFamily="34" charset="0"/>
              <a:buChar char="•"/>
            </a:pPr>
            <a:r>
              <a:rPr lang="en-US" dirty="0" smtClean="0"/>
              <a:t>It is used for cooking</a:t>
            </a:r>
          </a:p>
          <a:p>
            <a:pPr>
              <a:buFont typeface="Arial" pitchFamily="34" charset="0"/>
              <a:buChar char="•"/>
            </a:pPr>
            <a:r>
              <a:rPr lang="en-US" dirty="0" smtClean="0"/>
              <a:t>It is used for bathing</a:t>
            </a:r>
          </a:p>
          <a:p>
            <a:pPr>
              <a:buFont typeface="Arial" pitchFamily="34" charset="0"/>
              <a:buChar char="•"/>
            </a:pPr>
            <a:r>
              <a:rPr lang="en-US" dirty="0" smtClean="0"/>
              <a:t>It provides a location for boating, swimming, fishing, and other recreation activities.</a:t>
            </a:r>
          </a:p>
          <a:p>
            <a:pPr>
              <a:buFont typeface="Arial" pitchFamily="34" charset="0"/>
              <a:buChar char="•"/>
            </a:pPr>
            <a:r>
              <a:rPr lang="en-US" dirty="0" smtClean="0"/>
              <a:t>It is home to fish and other edible aquatic life.</a:t>
            </a:r>
          </a:p>
          <a:p>
            <a:pPr>
              <a:buFont typeface="Arial" pitchFamily="34" charset="0"/>
              <a:buChar char="•"/>
            </a:pPr>
            <a:r>
              <a:rPr lang="en-US" dirty="0" smtClean="0"/>
              <a:t>People also use water for purposed that pollute it, therefore clean water is not always available.</a:t>
            </a:r>
          </a:p>
        </p:txBody>
      </p:sp>
      <p:sp>
        <p:nvSpPr>
          <p:cNvPr id="5" name="TextBox 4"/>
          <p:cNvSpPr txBox="1"/>
          <p:nvPr/>
        </p:nvSpPr>
        <p:spPr>
          <a:xfrm>
            <a:off x="685800" y="4038600"/>
            <a:ext cx="7848600" cy="1477328"/>
          </a:xfrm>
          <a:prstGeom prst="rect">
            <a:avLst/>
          </a:prstGeom>
          <a:noFill/>
        </p:spPr>
        <p:txBody>
          <a:bodyPr wrap="square" rtlCol="0">
            <a:spAutoFit/>
          </a:bodyPr>
          <a:lstStyle/>
          <a:p>
            <a:r>
              <a:rPr lang="en-US" dirty="0" smtClean="0"/>
              <a:t>Three main sources generate most water pollution:</a:t>
            </a:r>
          </a:p>
          <a:p>
            <a:endParaRPr lang="en-US" dirty="0" smtClean="0"/>
          </a:p>
          <a:p>
            <a:pPr>
              <a:buFont typeface="Arial" pitchFamily="34" charset="0"/>
              <a:buChar char="•"/>
            </a:pPr>
            <a:r>
              <a:rPr lang="en-US" dirty="0" smtClean="0"/>
              <a:t>Water-using industries</a:t>
            </a:r>
          </a:p>
          <a:p>
            <a:pPr>
              <a:buFont typeface="Arial" pitchFamily="34" charset="0"/>
              <a:buChar char="•"/>
            </a:pPr>
            <a:r>
              <a:rPr lang="en-US" dirty="0" smtClean="0"/>
              <a:t>Municipal sewage</a:t>
            </a:r>
          </a:p>
          <a:p>
            <a:pPr>
              <a:buFont typeface="Arial" pitchFamily="34" charset="0"/>
              <a:buChar char="•"/>
            </a:pPr>
            <a:r>
              <a:rPr lang="en-US" dirty="0" smtClean="0"/>
              <a:t>agriculture</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3400" y="685800"/>
            <a:ext cx="8229600" cy="523220"/>
          </a:xfrm>
          <a:prstGeom prst="rect">
            <a:avLst/>
          </a:prstGeom>
          <a:noFill/>
        </p:spPr>
        <p:txBody>
          <a:bodyPr wrap="square" rtlCol="0">
            <a:spAutoFit/>
          </a:bodyPr>
          <a:lstStyle/>
          <a:p>
            <a:r>
              <a:rPr lang="en-US" sz="2800" dirty="0" smtClean="0">
                <a:solidFill>
                  <a:srgbClr val="FF0000"/>
                </a:solidFill>
              </a:rPr>
              <a:t>                                Land Pollution </a:t>
            </a:r>
            <a:endParaRPr lang="en-US" sz="2800" dirty="0">
              <a:solidFill>
                <a:srgbClr val="FF0000"/>
              </a:solidFill>
            </a:endParaRPr>
          </a:p>
        </p:txBody>
      </p:sp>
      <p:sp>
        <p:nvSpPr>
          <p:cNvPr id="4" name="TextBox 3"/>
          <p:cNvSpPr txBox="1"/>
          <p:nvPr/>
        </p:nvSpPr>
        <p:spPr>
          <a:xfrm>
            <a:off x="762000" y="1600200"/>
            <a:ext cx="7239000" cy="3970318"/>
          </a:xfrm>
          <a:prstGeom prst="rect">
            <a:avLst/>
          </a:prstGeom>
          <a:noFill/>
        </p:spPr>
        <p:txBody>
          <a:bodyPr wrap="square" rtlCol="0">
            <a:spAutoFit/>
          </a:bodyPr>
          <a:lstStyle/>
          <a:p>
            <a:r>
              <a:rPr lang="en-US" dirty="0" smtClean="0"/>
              <a:t>When we consume a product precious  we also consume and unwanted by-product- a glass, metal, paper, or plastic box, wrapper, or container in which the product is packaged.</a:t>
            </a:r>
          </a:p>
          <a:p>
            <a:endParaRPr lang="en-US" dirty="0" smtClean="0"/>
          </a:p>
          <a:p>
            <a:pPr>
              <a:buFont typeface="Arial" pitchFamily="34" charset="0"/>
              <a:buChar char="•"/>
            </a:pPr>
            <a:r>
              <a:rPr lang="en-US" dirty="0" smtClean="0"/>
              <a:t>Solid-Waste Disposal</a:t>
            </a:r>
          </a:p>
          <a:p>
            <a:r>
              <a:rPr lang="en-US" dirty="0" smtClean="0"/>
              <a:t>-more than one half of the country’s waste is trucked to landfills and buried under soil.</a:t>
            </a:r>
          </a:p>
          <a:p>
            <a:pPr>
              <a:buFont typeface="Arial" pitchFamily="34" charset="0"/>
              <a:buChar char="•"/>
            </a:pPr>
            <a:r>
              <a:rPr lang="en-US" dirty="0" smtClean="0"/>
              <a:t>Hazardous Waste</a:t>
            </a:r>
          </a:p>
          <a:p>
            <a:r>
              <a:rPr lang="en-US" dirty="0" smtClean="0"/>
              <a:t>-includes heavy metals, PCB oils from electrical equipment cyanides, strong solvents, acids, and caustics. </a:t>
            </a:r>
          </a:p>
          <a:p>
            <a:r>
              <a:rPr lang="en-US" dirty="0" smtClean="0"/>
              <a:t>-if not places in protective containers, the chemicals may leach into the soil and contaminate groundwater or escape into the atmosphere. </a:t>
            </a:r>
          </a:p>
          <a:p>
            <a:r>
              <a:rPr lang="en-US" dirty="0" smtClean="0"/>
              <a:t>-breathing air or consuming water contaminated with toxic wastes can cause cancer, mutations, chronic ailments, and even immediate death.</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0" y="1295400"/>
            <a:ext cx="5410200" cy="523220"/>
          </a:xfrm>
          <a:prstGeom prst="rect">
            <a:avLst/>
          </a:prstGeom>
          <a:noFill/>
        </p:spPr>
        <p:txBody>
          <a:bodyPr wrap="square" rtlCol="0">
            <a:spAutoFit/>
          </a:bodyPr>
          <a:lstStyle/>
          <a:p>
            <a:r>
              <a:rPr lang="en-US" sz="2800" dirty="0" smtClean="0">
                <a:solidFill>
                  <a:schemeClr val="tx2">
                    <a:lumMod val="10000"/>
                  </a:schemeClr>
                </a:solidFill>
              </a:rPr>
              <a:t>     Why are resources reusable?</a:t>
            </a:r>
            <a:endParaRPr lang="en-US" sz="2800" dirty="0">
              <a:solidFill>
                <a:schemeClr val="tx2">
                  <a:lumMod val="10000"/>
                </a:schemeClr>
              </a:solidFill>
            </a:endParaRPr>
          </a:p>
        </p:txBody>
      </p:sp>
      <p:sp>
        <p:nvSpPr>
          <p:cNvPr id="3" name="TextBox 2"/>
          <p:cNvSpPr txBox="1"/>
          <p:nvPr/>
        </p:nvSpPr>
        <p:spPr>
          <a:xfrm>
            <a:off x="914400" y="2286000"/>
            <a:ext cx="6934200" cy="1200329"/>
          </a:xfrm>
          <a:prstGeom prst="rect">
            <a:avLst/>
          </a:prstGeom>
          <a:noFill/>
        </p:spPr>
        <p:txBody>
          <a:bodyPr wrap="square" rtlCol="0">
            <a:spAutoFit/>
          </a:bodyPr>
          <a:lstStyle/>
          <a:p>
            <a:r>
              <a:rPr lang="en-US" dirty="0" smtClean="0"/>
              <a:t>Depletion and destruction of resources can be reduced through reuse. </a:t>
            </a:r>
          </a:p>
          <a:p>
            <a:r>
              <a:rPr lang="en-US" dirty="0" smtClean="0"/>
              <a:t>Renewable resources can be substituted for nonrenewable ones. Recycling unwanted by-products into resources can replace the discharging of these products into the environment.</a:t>
            </a:r>
            <a:endParaRPr lang="en-US" dirty="0"/>
          </a:p>
        </p:txBody>
      </p:sp>
      <p:sp>
        <p:nvSpPr>
          <p:cNvPr id="4" name="TextBox 3"/>
          <p:cNvSpPr txBox="1"/>
          <p:nvPr/>
        </p:nvSpPr>
        <p:spPr>
          <a:xfrm>
            <a:off x="990600" y="4191000"/>
            <a:ext cx="6781800" cy="923330"/>
          </a:xfrm>
          <a:prstGeom prst="rect">
            <a:avLst/>
          </a:prstGeom>
          <a:noFill/>
        </p:spPr>
        <p:txBody>
          <a:bodyPr wrap="square" rtlCol="0">
            <a:spAutoFit/>
          </a:bodyPr>
          <a:lstStyle/>
          <a:p>
            <a:r>
              <a:rPr lang="en-US" dirty="0" smtClean="0"/>
              <a:t>The leading </a:t>
            </a:r>
            <a:r>
              <a:rPr lang="en-US" dirty="0" smtClean="0"/>
              <a:t>source </a:t>
            </a:r>
            <a:r>
              <a:rPr lang="en-US" dirty="0" smtClean="0"/>
              <a:t>of renewable energy currently are biomass and hydroelectric. Geothermal, wind, and solar are also currently used but are less common</a:t>
            </a:r>
            <a:r>
              <a:rPr lang="en-US" dirty="0" smtClean="0"/>
              <a: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4988720"/>
            <a:ext cx="7620000" cy="923330"/>
          </a:xfrm>
          <a:prstGeom prst="rect">
            <a:avLst/>
          </a:prstGeom>
          <a:noFill/>
        </p:spPr>
        <p:txBody>
          <a:bodyPr wrap="square" rtlCol="0">
            <a:spAutoFit/>
          </a:bodyPr>
          <a:lstStyle/>
          <a:p>
            <a:r>
              <a:rPr lang="en-US" dirty="0" smtClean="0"/>
              <a:t>Pollution reduction strategies:</a:t>
            </a:r>
          </a:p>
          <a:p>
            <a:pPr>
              <a:buFont typeface="Arial" pitchFamily="34" charset="0"/>
              <a:buChar char="•"/>
            </a:pPr>
            <a:r>
              <a:rPr lang="en-US" dirty="0" smtClean="0"/>
              <a:t>Reducing the amount of waste discharged into the environment</a:t>
            </a:r>
          </a:p>
          <a:p>
            <a:pPr>
              <a:buFont typeface="Arial" pitchFamily="34" charset="0"/>
              <a:buChar char="•"/>
            </a:pPr>
            <a:r>
              <a:rPr lang="en-US" dirty="0" smtClean="0"/>
              <a:t>Expanding the capacity of the environment to accept discharged</a:t>
            </a:r>
            <a:endParaRPr lang="en-US" dirty="0"/>
          </a:p>
        </p:txBody>
      </p:sp>
      <p:sp>
        <p:nvSpPr>
          <p:cNvPr id="3" name="TextBox 2"/>
          <p:cNvSpPr txBox="1"/>
          <p:nvPr/>
        </p:nvSpPr>
        <p:spPr>
          <a:xfrm>
            <a:off x="381000" y="228600"/>
            <a:ext cx="7543800" cy="4524315"/>
          </a:xfrm>
          <a:prstGeom prst="rect">
            <a:avLst/>
          </a:prstGeom>
          <a:noFill/>
        </p:spPr>
        <p:txBody>
          <a:bodyPr wrap="square" rtlCol="0">
            <a:spAutoFit/>
          </a:bodyPr>
          <a:lstStyle/>
          <a:p>
            <a:r>
              <a:rPr lang="en-US" dirty="0" smtClean="0">
                <a:solidFill>
                  <a:srgbClr val="FF0000"/>
                </a:solidFill>
              </a:rPr>
              <a:t>Recycling</a:t>
            </a:r>
            <a:r>
              <a:rPr lang="en-US" dirty="0" smtClean="0"/>
              <a:t> involves two main series of activities.</a:t>
            </a:r>
          </a:p>
          <a:p>
            <a:r>
              <a:rPr lang="en-US" dirty="0" smtClean="0"/>
              <a:t>Material that would be thrown away are collected and sorted. Then the materials are manufactured into new products for which a market exist.</a:t>
            </a:r>
          </a:p>
          <a:p>
            <a:endParaRPr lang="en-US" dirty="0" smtClean="0"/>
          </a:p>
          <a:p>
            <a:pPr>
              <a:buFont typeface="Arial" pitchFamily="34" charset="0"/>
              <a:buChar char="•"/>
            </a:pPr>
            <a:r>
              <a:rPr lang="en-US" dirty="0" smtClean="0"/>
              <a:t>Pick up and processing</a:t>
            </a:r>
          </a:p>
          <a:p>
            <a:r>
              <a:rPr lang="en-US" dirty="0" smtClean="0"/>
              <a:t>-curbside programs</a:t>
            </a:r>
          </a:p>
          <a:p>
            <a:r>
              <a:rPr lang="en-US" dirty="0" smtClean="0"/>
              <a:t>-drop-off centers</a:t>
            </a:r>
          </a:p>
          <a:p>
            <a:r>
              <a:rPr lang="en-US" dirty="0" smtClean="0"/>
              <a:t>-buy back centers</a:t>
            </a:r>
          </a:p>
          <a:p>
            <a:r>
              <a:rPr lang="en-US" dirty="0" smtClean="0"/>
              <a:t>-deposit programs</a:t>
            </a:r>
          </a:p>
          <a:p>
            <a:pPr>
              <a:buFont typeface="Arial" pitchFamily="34" charset="0"/>
              <a:buChar char="•"/>
            </a:pPr>
            <a:endParaRPr lang="en-US" dirty="0" smtClean="0"/>
          </a:p>
          <a:p>
            <a:pPr>
              <a:buFont typeface="Arial" pitchFamily="34" charset="0"/>
              <a:buChar char="•"/>
            </a:pPr>
            <a:r>
              <a:rPr lang="en-US" dirty="0" smtClean="0"/>
              <a:t>Manufacturing</a:t>
            </a:r>
          </a:p>
          <a:p>
            <a:r>
              <a:rPr lang="en-US" dirty="0" smtClean="0"/>
              <a:t>-paper</a:t>
            </a:r>
          </a:p>
          <a:p>
            <a:r>
              <a:rPr lang="en-US" dirty="0" smtClean="0"/>
              <a:t>-plastic</a:t>
            </a:r>
          </a:p>
          <a:p>
            <a:r>
              <a:rPr lang="en-US" dirty="0" smtClean="0"/>
              <a:t>-glass</a:t>
            </a:r>
          </a:p>
          <a:p>
            <a:r>
              <a:rPr lang="en-US" dirty="0" smtClean="0"/>
              <a:t>-aluminum</a:t>
            </a:r>
            <a:endParaRPr lang="en-US" dirty="0" smtClean="0"/>
          </a:p>
          <a:p>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76400" y="1066800"/>
            <a:ext cx="5181600" cy="523220"/>
          </a:xfrm>
          <a:prstGeom prst="rect">
            <a:avLst/>
          </a:prstGeom>
          <a:noFill/>
        </p:spPr>
        <p:txBody>
          <a:bodyPr wrap="square" rtlCol="0">
            <a:spAutoFit/>
          </a:bodyPr>
          <a:lstStyle/>
          <a:p>
            <a:r>
              <a:rPr lang="en-US" sz="2800" dirty="0" smtClean="0">
                <a:solidFill>
                  <a:schemeClr val="tx2">
                    <a:lumMod val="10000"/>
                  </a:schemeClr>
                </a:solidFill>
              </a:rPr>
              <a:t>     Why </a:t>
            </a:r>
            <a:r>
              <a:rPr lang="en-US" sz="2800" dirty="0" smtClean="0">
                <a:solidFill>
                  <a:schemeClr val="tx2">
                    <a:lumMod val="10000"/>
                  </a:schemeClr>
                </a:solidFill>
              </a:rPr>
              <a:t>should </a:t>
            </a:r>
            <a:r>
              <a:rPr lang="en-US" sz="2800" dirty="0" smtClean="0">
                <a:solidFill>
                  <a:schemeClr val="tx2">
                    <a:lumMod val="10000"/>
                  </a:schemeClr>
                </a:solidFill>
              </a:rPr>
              <a:t>resources </a:t>
            </a:r>
            <a:r>
              <a:rPr lang="en-US" sz="2800" dirty="0" smtClean="0">
                <a:solidFill>
                  <a:schemeClr val="tx2">
                    <a:lumMod val="10000"/>
                  </a:schemeClr>
                </a:solidFill>
              </a:rPr>
              <a:t>be used?</a:t>
            </a:r>
            <a:endParaRPr lang="en-US" sz="2800" dirty="0">
              <a:solidFill>
                <a:schemeClr val="tx2">
                  <a:lumMod val="10000"/>
                </a:schemeClr>
              </a:solidFill>
            </a:endParaRPr>
          </a:p>
        </p:txBody>
      </p:sp>
      <p:sp>
        <p:nvSpPr>
          <p:cNvPr id="3" name="TextBox 2"/>
          <p:cNvSpPr txBox="1"/>
          <p:nvPr/>
        </p:nvSpPr>
        <p:spPr>
          <a:xfrm>
            <a:off x="1066800" y="2057400"/>
            <a:ext cx="7010400" cy="2308324"/>
          </a:xfrm>
          <a:prstGeom prst="rect">
            <a:avLst/>
          </a:prstGeom>
          <a:noFill/>
        </p:spPr>
        <p:txBody>
          <a:bodyPr wrap="square" rtlCol="0">
            <a:spAutoFit/>
          </a:bodyPr>
          <a:lstStyle/>
          <a:p>
            <a:r>
              <a:rPr lang="en-US" dirty="0" smtClean="0"/>
              <a:t>Because it is one part natural science and one part social science, geography is especially sensitive to the important of protecting the natural environment while meeting human needs. “Conservation” is a concept that reflects balance between nature and society.</a:t>
            </a:r>
          </a:p>
          <a:p>
            <a:endParaRPr lang="en-US" dirty="0" smtClean="0"/>
          </a:p>
          <a:p>
            <a:r>
              <a:rPr lang="en-US" dirty="0" smtClean="0"/>
              <a:t>Through sustainable development, human can improve their quality of life while protecting Earth’s resources for the benefit of future generations.</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3400" y="609600"/>
            <a:ext cx="8153400" cy="4278094"/>
          </a:xfrm>
          <a:prstGeom prst="rect">
            <a:avLst/>
          </a:prstGeom>
          <a:noFill/>
        </p:spPr>
        <p:txBody>
          <a:bodyPr wrap="square" rtlCol="0">
            <a:spAutoFit/>
          </a:bodyPr>
          <a:lstStyle/>
          <a:p>
            <a:pPr>
              <a:buFont typeface="Arial" pitchFamily="34" charset="0"/>
              <a:buChar char="•"/>
            </a:pPr>
            <a:r>
              <a:rPr lang="en-US" sz="1600" dirty="0" smtClean="0"/>
              <a:t>Conservations, Preservations, and Sustainability</a:t>
            </a:r>
          </a:p>
          <a:p>
            <a:r>
              <a:rPr lang="en-US" sz="1600" dirty="0" smtClean="0"/>
              <a:t>-the sustainable use and management of natural resources such as wildlife water, air, and Earth’s resources to meet human needs, including food, medicine, and recreation</a:t>
            </a:r>
          </a:p>
          <a:p>
            <a:r>
              <a:rPr lang="en-US" sz="1600" dirty="0" smtClean="0"/>
              <a:t>-preservation takes the view that the value of nature does not derive from human needs and interests but from the fact that every plant and animal living on earth has the right to exist and should be preserved regardless of the cost</a:t>
            </a:r>
            <a:endParaRPr lang="en-US" sz="1600" dirty="0" smtClean="0"/>
          </a:p>
          <a:p>
            <a:pPr>
              <a:buFont typeface="Arial" pitchFamily="34" charset="0"/>
              <a:buChar char="•"/>
            </a:pPr>
            <a:endParaRPr lang="en-US" sz="1600" dirty="0" smtClean="0"/>
          </a:p>
          <a:p>
            <a:pPr>
              <a:buFont typeface="Arial" pitchFamily="34" charset="0"/>
              <a:buChar char="•"/>
            </a:pPr>
            <a:r>
              <a:rPr lang="en-US" sz="1600" dirty="0" smtClean="0"/>
              <a:t>Sustainability and Economic growth</a:t>
            </a:r>
          </a:p>
          <a:p>
            <a:r>
              <a:rPr lang="en-US" sz="1600" dirty="0" smtClean="0"/>
              <a:t>-Environmental protection, economic growth, and social equity are linked because economic development aimed at reducing poverty can at the same time threaten the environment.</a:t>
            </a:r>
            <a:endParaRPr lang="en-US" sz="1600" dirty="0" smtClean="0"/>
          </a:p>
          <a:p>
            <a:pPr>
              <a:buFont typeface="Arial" pitchFamily="34" charset="0"/>
              <a:buChar char="•"/>
            </a:pPr>
            <a:endParaRPr lang="en-US" sz="1600" dirty="0" smtClean="0"/>
          </a:p>
          <a:p>
            <a:pPr>
              <a:buFont typeface="Arial" pitchFamily="34" charset="0"/>
              <a:buChar char="•"/>
            </a:pPr>
            <a:r>
              <a:rPr lang="en-US" sz="1600" dirty="0" smtClean="0"/>
              <a:t>Sustainability’s Critics</a:t>
            </a:r>
          </a:p>
          <a:p>
            <a:r>
              <a:rPr lang="en-US" sz="1600" dirty="0" smtClean="0"/>
              <a:t>-Critics and defenders of sustainable development agree that one important recommendation of the UN report has not been implemented- increased international cooperation to reduce the gap between more developed and less developed countries.</a:t>
            </a:r>
          </a:p>
          <a:p>
            <a:r>
              <a:rPr lang="en-US" sz="1600" dirty="0" smtClean="0"/>
              <a:t>-only if resourced are distributed in a more equitable manner can LDCs reduce the development gap with MDCs.</a:t>
            </a:r>
          </a:p>
        </p:txBody>
      </p:sp>
      <p:sp>
        <p:nvSpPr>
          <p:cNvPr id="3" name="TextBox 2"/>
          <p:cNvSpPr txBox="1"/>
          <p:nvPr/>
        </p:nvSpPr>
        <p:spPr>
          <a:xfrm>
            <a:off x="533400" y="5562600"/>
            <a:ext cx="7848600" cy="923330"/>
          </a:xfrm>
          <a:prstGeom prst="rect">
            <a:avLst/>
          </a:prstGeom>
          <a:noFill/>
        </p:spPr>
        <p:txBody>
          <a:bodyPr wrap="square" rtlCol="0">
            <a:spAutoFit/>
          </a:bodyPr>
          <a:lstStyle/>
          <a:p>
            <a:r>
              <a:rPr lang="en-US" dirty="0" smtClean="0"/>
              <a:t>Biodiversity is an important concept because it is a way of summing the total value of Earth’s resources available for human us. Sustainable development is promoted when the biodiversity of a particular place or Earth as a whole is protected.</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66800" y="2743200"/>
            <a:ext cx="6629400" cy="707886"/>
          </a:xfrm>
          <a:prstGeom prst="rect">
            <a:avLst/>
          </a:prstGeom>
          <a:noFill/>
        </p:spPr>
        <p:txBody>
          <a:bodyPr wrap="square" rtlCol="0">
            <a:spAutoFit/>
          </a:bodyPr>
          <a:lstStyle/>
          <a:p>
            <a:r>
              <a:rPr lang="en-US" sz="4000" dirty="0" smtClean="0">
                <a:solidFill>
                  <a:srgbClr val="7030A0"/>
                </a:solidFill>
              </a:rPr>
              <a:t>            Peace &amp; Love  (:</a:t>
            </a:r>
            <a:endParaRPr lang="en-US" sz="4000" dirty="0">
              <a:solidFill>
                <a:srgbClr val="7030A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09600" y="1056412"/>
            <a:ext cx="6400800" cy="7725192"/>
          </a:xfrm>
          <a:prstGeom prst="rect">
            <a:avLst/>
          </a:prstGeom>
          <a:noFill/>
        </p:spPr>
        <p:txBody>
          <a:bodyPr wrap="square" rtlCol="0">
            <a:spAutoFit/>
          </a:bodyPr>
          <a:lstStyle/>
          <a:p>
            <a:r>
              <a:rPr lang="en-US" dirty="0" smtClean="0"/>
              <a:t>                                             </a:t>
            </a:r>
            <a:r>
              <a:rPr lang="en-US" sz="3200" dirty="0" smtClean="0">
                <a:solidFill>
                  <a:schemeClr val="bg1"/>
                </a:solidFill>
              </a:rPr>
              <a:t>Key Terms</a:t>
            </a:r>
          </a:p>
          <a:p>
            <a:endParaRPr lang="en-US" sz="1400" dirty="0" smtClean="0">
              <a:solidFill>
                <a:schemeClr val="bg1"/>
              </a:solidFill>
            </a:endParaRPr>
          </a:p>
          <a:p>
            <a:pPr lvl="0"/>
            <a:r>
              <a:rPr lang="en-US" b="1" dirty="0" smtClean="0"/>
              <a:t>Acid deposition:</a:t>
            </a:r>
            <a:r>
              <a:rPr lang="en-US" dirty="0" smtClean="0"/>
              <a:t> </a:t>
            </a:r>
            <a:r>
              <a:rPr lang="en-US" i="1" dirty="0" smtClean="0"/>
              <a:t>Sulfur oxides and nitrogen oxides, emitted by burning fossil fuels, enter the atmosphere-where they combine with oxygen and water to form sulfuric acid and nitric acid-and return to Earth’s surface</a:t>
            </a:r>
            <a:endParaRPr lang="en-US" dirty="0" smtClean="0"/>
          </a:p>
          <a:p>
            <a:pPr lvl="0"/>
            <a:r>
              <a:rPr lang="en-US" b="1" dirty="0" smtClean="0"/>
              <a:t>Acid precipitation:</a:t>
            </a:r>
            <a:r>
              <a:rPr lang="en-US" dirty="0" smtClean="0"/>
              <a:t> </a:t>
            </a:r>
            <a:r>
              <a:rPr lang="en-US" i="1" dirty="0" smtClean="0"/>
              <a:t>Conversion of sulfur oxides and nitrogen oxides to acids that return to Earth as rain, snow, or fog.</a:t>
            </a:r>
            <a:endParaRPr lang="en-US" dirty="0" smtClean="0"/>
          </a:p>
          <a:p>
            <a:pPr lvl="0"/>
            <a:r>
              <a:rPr lang="en-US" b="1" dirty="0" smtClean="0"/>
              <a:t>Active solar energy systems:</a:t>
            </a:r>
            <a:r>
              <a:rPr lang="en-US" dirty="0" smtClean="0"/>
              <a:t> </a:t>
            </a:r>
            <a:r>
              <a:rPr lang="en-US" i="1" dirty="0" smtClean="0"/>
              <a:t>Solar energy system that collects energy through the use of mechanical devices like photovoltaic cells or flat-plate collectors.</a:t>
            </a:r>
            <a:endParaRPr lang="en-US" dirty="0" smtClean="0"/>
          </a:p>
          <a:p>
            <a:pPr lvl="0"/>
            <a:r>
              <a:rPr lang="en-US" b="1" dirty="0" smtClean="0"/>
              <a:t>Air pollution:</a:t>
            </a:r>
            <a:r>
              <a:rPr lang="en-US" dirty="0" smtClean="0"/>
              <a:t> </a:t>
            </a:r>
            <a:r>
              <a:rPr lang="en-US" i="1" dirty="0" smtClean="0"/>
              <a:t>Concentration of trace substances, such as carbon monoxide, sulfur dioxide, nitrogen oxides, hydrocarbons, and solid particulates, at a greater level than occurs in average air.</a:t>
            </a:r>
            <a:endParaRPr lang="en-US" dirty="0" smtClean="0"/>
          </a:p>
          <a:p>
            <a:pPr lvl="0"/>
            <a:r>
              <a:rPr lang="en-US" b="1" dirty="0" smtClean="0"/>
              <a:t>Animate power:</a:t>
            </a:r>
            <a:r>
              <a:rPr lang="en-US" dirty="0" smtClean="0"/>
              <a:t> </a:t>
            </a:r>
            <a:r>
              <a:rPr lang="en-US" i="1" dirty="0" smtClean="0"/>
              <a:t>Power supplied by people or animals.</a:t>
            </a:r>
            <a:endParaRPr lang="en-US" dirty="0" smtClean="0"/>
          </a:p>
          <a:p>
            <a:pPr lvl="0"/>
            <a:r>
              <a:rPr lang="en-US" b="1" dirty="0" smtClean="0"/>
              <a:t>Biochemical Oxygen demand (BOD):</a:t>
            </a:r>
            <a:r>
              <a:rPr lang="en-US" i="1" dirty="0" smtClean="0"/>
              <a:t>Amount of oxygen required by aquatic bacteria to decompose a given load of organic waste; a measure of water pollution.</a:t>
            </a:r>
            <a:endParaRPr lang="en-US" dirty="0" smtClean="0"/>
          </a:p>
          <a:p>
            <a:pPr lvl="0"/>
            <a:r>
              <a:rPr lang="en-US" b="1" dirty="0" smtClean="0"/>
              <a:t>Biodiversity:</a:t>
            </a:r>
            <a:r>
              <a:rPr lang="en-US" dirty="0" smtClean="0"/>
              <a:t> </a:t>
            </a:r>
            <a:r>
              <a:rPr lang="en-US" i="1" dirty="0" smtClean="0"/>
              <a:t>The number of species within a specific habitat.</a:t>
            </a:r>
            <a:endParaRPr lang="en-US" dirty="0" smtClean="0"/>
          </a:p>
          <a:p>
            <a:pPr>
              <a:buFont typeface="Arial" pitchFamily="34" charset="0"/>
              <a:buChar char="•"/>
            </a:pPr>
            <a:endParaRPr lang="en-US" dirty="0" smtClean="0"/>
          </a:p>
          <a:p>
            <a:pPr>
              <a:buFont typeface="Arial" pitchFamily="34" charset="0"/>
              <a:buChar char="•"/>
            </a:pPr>
            <a:endParaRPr lang="en-US" dirty="0"/>
          </a:p>
          <a:p>
            <a:endParaRPr lang="en-US" dirty="0" smtClean="0"/>
          </a:p>
          <a:p>
            <a:endParaRPr lang="en-US" dirty="0"/>
          </a:p>
          <a:p>
            <a:endParaRPr lang="en-US" dirty="0" smtClean="0"/>
          </a:p>
          <a:p>
            <a:endParaRPr lang="en-US" dirty="0"/>
          </a:p>
          <a:p>
            <a:endParaRPr lang="en-US" dirty="0" smtClean="0"/>
          </a:p>
          <a:p>
            <a:pPr>
              <a:buFont typeface="Arial" pitchFamily="34" charset="0"/>
              <a:buChar char="•"/>
            </a:pP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33400" y="381001"/>
            <a:ext cx="7924800" cy="6740307"/>
          </a:xfrm>
          <a:prstGeom prst="rect">
            <a:avLst/>
          </a:prstGeom>
          <a:noFill/>
        </p:spPr>
        <p:txBody>
          <a:bodyPr wrap="square" rtlCol="0">
            <a:spAutoFit/>
          </a:bodyPr>
          <a:lstStyle/>
          <a:p>
            <a:pPr lvl="0"/>
            <a:r>
              <a:rPr lang="en-US" b="1" dirty="0" smtClean="0"/>
              <a:t>Biomass fuel:</a:t>
            </a:r>
            <a:r>
              <a:rPr lang="en-US" dirty="0" smtClean="0"/>
              <a:t> </a:t>
            </a:r>
            <a:r>
              <a:rPr lang="en-US" i="1" dirty="0" smtClean="0"/>
              <a:t>fuel that derives from plant material and animal waste.</a:t>
            </a:r>
            <a:endParaRPr lang="en-US" dirty="0" smtClean="0"/>
          </a:p>
          <a:p>
            <a:pPr lvl="0"/>
            <a:r>
              <a:rPr lang="en-US" b="1" dirty="0" smtClean="0"/>
              <a:t>Breeder reactor:</a:t>
            </a:r>
            <a:r>
              <a:rPr lang="en-US" dirty="0" smtClean="0"/>
              <a:t> </a:t>
            </a:r>
            <a:r>
              <a:rPr lang="en-US" i="1" dirty="0" smtClean="0"/>
              <a:t>A nuclear power plant that creates its own fuel from plutonium.</a:t>
            </a:r>
            <a:endParaRPr lang="en-US" dirty="0" smtClean="0"/>
          </a:p>
          <a:p>
            <a:pPr lvl="0"/>
            <a:r>
              <a:rPr lang="en-US" b="1" dirty="0" smtClean="0"/>
              <a:t>Chlorofluorocarbon (CFC):</a:t>
            </a:r>
            <a:r>
              <a:rPr lang="en-US" dirty="0" smtClean="0"/>
              <a:t> </a:t>
            </a:r>
            <a:r>
              <a:rPr lang="en-US" i="1" dirty="0" smtClean="0"/>
              <a:t>A gas used as a solvent, a propellant in aerosols, a refrigerant, and in plastic foams and fire extinguishers.</a:t>
            </a:r>
            <a:endParaRPr lang="en-US" dirty="0" smtClean="0"/>
          </a:p>
          <a:p>
            <a:pPr lvl="0"/>
            <a:r>
              <a:rPr lang="en-US" b="1" dirty="0" smtClean="0"/>
              <a:t>Conservation:</a:t>
            </a:r>
            <a:r>
              <a:rPr lang="en-US" dirty="0" smtClean="0"/>
              <a:t> </a:t>
            </a:r>
            <a:r>
              <a:rPr lang="en-US" i="1" dirty="0" smtClean="0"/>
              <a:t>The sustainable use and management of a natural resource, through consuming at a less rapid rate than it can be replaced.</a:t>
            </a:r>
            <a:endParaRPr lang="en-US" dirty="0" smtClean="0"/>
          </a:p>
          <a:p>
            <a:pPr lvl="0"/>
            <a:r>
              <a:rPr lang="en-US" b="1" dirty="0" smtClean="0"/>
              <a:t>Ferrous:</a:t>
            </a:r>
            <a:r>
              <a:rPr lang="en-US" dirty="0" smtClean="0"/>
              <a:t> </a:t>
            </a:r>
            <a:r>
              <a:rPr lang="en-US" i="1" dirty="0" smtClean="0"/>
              <a:t>Metals including iron ore, that are utilized in the production of iron and steel.</a:t>
            </a:r>
            <a:endParaRPr lang="en-US" dirty="0" smtClean="0"/>
          </a:p>
          <a:p>
            <a:pPr lvl="0"/>
            <a:r>
              <a:rPr lang="en-US" b="1" dirty="0" smtClean="0"/>
              <a:t>Fission:</a:t>
            </a:r>
            <a:r>
              <a:rPr lang="en-US" dirty="0" smtClean="0"/>
              <a:t> </a:t>
            </a:r>
            <a:r>
              <a:rPr lang="en-US" i="1" dirty="0" smtClean="0"/>
              <a:t>The splitting of an atomic nucleus to release energy.</a:t>
            </a:r>
            <a:endParaRPr lang="en-US" dirty="0" smtClean="0"/>
          </a:p>
          <a:p>
            <a:pPr lvl="0"/>
            <a:r>
              <a:rPr lang="en-US" b="1" dirty="0" smtClean="0"/>
              <a:t>Fossil fuel:</a:t>
            </a:r>
            <a:r>
              <a:rPr lang="en-US" dirty="0" smtClean="0"/>
              <a:t> </a:t>
            </a:r>
            <a:r>
              <a:rPr lang="en-US" i="1" dirty="0" smtClean="0"/>
              <a:t>Energy source formed from the residue of plants and animals buried millions of years ago.</a:t>
            </a:r>
            <a:endParaRPr lang="en-US" dirty="0" smtClean="0"/>
          </a:p>
          <a:p>
            <a:pPr lvl="0"/>
            <a:r>
              <a:rPr lang="en-US" b="1" dirty="0" smtClean="0"/>
              <a:t>Fusion:</a:t>
            </a:r>
            <a:r>
              <a:rPr lang="en-US" dirty="0" smtClean="0"/>
              <a:t> </a:t>
            </a:r>
            <a:r>
              <a:rPr lang="en-US" i="1" dirty="0" smtClean="0"/>
              <a:t>Creation of energy by joining the nuclei of two hydrogen atoms to form helium.</a:t>
            </a:r>
            <a:endParaRPr lang="en-US" dirty="0" smtClean="0"/>
          </a:p>
          <a:p>
            <a:pPr lvl="0"/>
            <a:r>
              <a:rPr lang="en-US" b="1" dirty="0" smtClean="0"/>
              <a:t>Geothermal energy:</a:t>
            </a:r>
            <a:r>
              <a:rPr lang="en-US" dirty="0" smtClean="0"/>
              <a:t> </a:t>
            </a:r>
            <a:r>
              <a:rPr lang="en-US" i="1" dirty="0" smtClean="0"/>
              <a:t>Energy from steam or hot water produced from hot or molten underground rocks.</a:t>
            </a:r>
            <a:endParaRPr lang="en-US" dirty="0" smtClean="0"/>
          </a:p>
          <a:p>
            <a:pPr lvl="0"/>
            <a:r>
              <a:rPr lang="en-US" b="1" dirty="0" smtClean="0"/>
              <a:t>Greenhouse effect:</a:t>
            </a:r>
            <a:r>
              <a:rPr lang="en-US" dirty="0" smtClean="0"/>
              <a:t> </a:t>
            </a:r>
            <a:r>
              <a:rPr lang="en-US" i="1" dirty="0" smtClean="0"/>
              <a:t>Anticipated increase in Earth’s temperature, caused by carbon dioxide (emitted by burning fossil fuels) trapping some of the radiation emitted by the surface.</a:t>
            </a:r>
            <a:endParaRPr lang="en-US" dirty="0" smtClean="0"/>
          </a:p>
          <a:p>
            <a:pPr lvl="0"/>
            <a:r>
              <a:rPr lang="en-US" b="1" dirty="0" smtClean="0"/>
              <a:t>Hydroelectric power:</a:t>
            </a:r>
            <a:r>
              <a:rPr lang="en-US" dirty="0" smtClean="0"/>
              <a:t> </a:t>
            </a:r>
            <a:r>
              <a:rPr lang="en-US" i="1" dirty="0" smtClean="0"/>
              <a:t>Power generated from moving water.</a:t>
            </a:r>
            <a:endParaRPr lang="en-US" dirty="0" smtClean="0"/>
          </a:p>
          <a:p>
            <a:r>
              <a:rPr lang="en-US" b="1" dirty="0" smtClean="0"/>
              <a:t>Inanimate power:</a:t>
            </a:r>
            <a:r>
              <a:rPr lang="en-US" dirty="0" smtClean="0"/>
              <a:t> </a:t>
            </a:r>
            <a:r>
              <a:rPr lang="en-US" i="1" dirty="0" smtClean="0"/>
              <a:t>Power supplied by machines.</a:t>
            </a:r>
            <a:endParaRPr lang="en-US" dirty="0" smtClean="0"/>
          </a:p>
          <a:p>
            <a:pPr lvl="0"/>
            <a:r>
              <a:rPr lang="en-US" b="1" dirty="0" smtClean="0"/>
              <a:t>Nonferrous:</a:t>
            </a:r>
            <a:r>
              <a:rPr lang="en-US" dirty="0" smtClean="0"/>
              <a:t> </a:t>
            </a:r>
            <a:r>
              <a:rPr lang="en-US" i="1" dirty="0" smtClean="0"/>
              <a:t>metals utilized to make products other than iron and steel.</a:t>
            </a:r>
            <a:endParaRPr lang="en-US" dirty="0" smtClean="0"/>
          </a:p>
          <a:p>
            <a:pPr lvl="0"/>
            <a:r>
              <a:rPr lang="en-US" b="1" dirty="0" smtClean="0"/>
              <a:t>Nonrenewable energy:</a:t>
            </a:r>
            <a:r>
              <a:rPr lang="en-US" dirty="0" smtClean="0"/>
              <a:t> </a:t>
            </a:r>
            <a:r>
              <a:rPr lang="en-US" i="1" dirty="0" smtClean="0"/>
              <a:t>A source of energy that is a finite supply capable of being exhausted.</a:t>
            </a:r>
            <a:endParaRPr lang="en-US" dirty="0" smtClean="0"/>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304801"/>
            <a:ext cx="9144000" cy="5078313"/>
          </a:xfrm>
          <a:prstGeom prst="rect">
            <a:avLst/>
          </a:prstGeom>
          <a:noFill/>
        </p:spPr>
        <p:txBody>
          <a:bodyPr wrap="square" rtlCol="0">
            <a:spAutoFit/>
          </a:bodyPr>
          <a:lstStyle/>
          <a:p>
            <a:pPr lvl="0"/>
            <a:r>
              <a:rPr lang="en-US" b="1" dirty="0" smtClean="0"/>
              <a:t>Ozone:</a:t>
            </a:r>
            <a:r>
              <a:rPr lang="en-US" dirty="0" smtClean="0"/>
              <a:t> </a:t>
            </a:r>
            <a:r>
              <a:rPr lang="en-US" i="1" dirty="0" smtClean="0"/>
              <a:t>gas that absorbs ultraviolet solar radiation, found in the stratosphere, a zone between 15 and 50 kilometers (9 to 30 miles) above Earth’s surface.</a:t>
            </a:r>
            <a:endParaRPr lang="en-US" dirty="0" smtClean="0"/>
          </a:p>
          <a:p>
            <a:pPr lvl="0"/>
            <a:r>
              <a:rPr lang="en-US" b="1" dirty="0" smtClean="0"/>
              <a:t>Passive solar energy systems:</a:t>
            </a:r>
            <a:r>
              <a:rPr lang="en-US" dirty="0" smtClean="0"/>
              <a:t> </a:t>
            </a:r>
            <a:r>
              <a:rPr lang="en-US" i="1" dirty="0" smtClean="0"/>
              <a:t>Solar energy system that collects energy without the use of mechanical devices.</a:t>
            </a:r>
            <a:endParaRPr lang="en-US" dirty="0" smtClean="0"/>
          </a:p>
          <a:p>
            <a:pPr lvl="0"/>
            <a:r>
              <a:rPr lang="en-US" b="1" dirty="0" smtClean="0"/>
              <a:t>Photochemical smog:</a:t>
            </a:r>
            <a:r>
              <a:rPr lang="en-US" dirty="0" smtClean="0"/>
              <a:t> </a:t>
            </a:r>
            <a:r>
              <a:rPr lang="en-US" i="1" dirty="0" smtClean="0"/>
              <a:t>An atmospheric condition formed through a combination of weather conditions and pollution, especially from motor vehicle emissions.</a:t>
            </a:r>
            <a:endParaRPr lang="en-US" dirty="0" smtClean="0"/>
          </a:p>
          <a:p>
            <a:pPr lvl="0"/>
            <a:r>
              <a:rPr lang="en-US" b="1" dirty="0" smtClean="0"/>
              <a:t>Photovoltaic cell:</a:t>
            </a:r>
            <a:r>
              <a:rPr lang="en-US" dirty="0" smtClean="0"/>
              <a:t> </a:t>
            </a:r>
            <a:r>
              <a:rPr lang="en-US" i="1" dirty="0" smtClean="0"/>
              <a:t>Solar energy cells, usually made from silicon, that collect solar rays to generate electricity.</a:t>
            </a:r>
            <a:endParaRPr lang="en-US" dirty="0" smtClean="0"/>
          </a:p>
          <a:p>
            <a:pPr lvl="0"/>
            <a:r>
              <a:rPr lang="en-US" b="1" dirty="0" smtClean="0"/>
              <a:t>Pollution:</a:t>
            </a:r>
            <a:r>
              <a:rPr lang="en-US" dirty="0" smtClean="0"/>
              <a:t> </a:t>
            </a:r>
            <a:r>
              <a:rPr lang="en-US" i="1" dirty="0" smtClean="0"/>
              <a:t>Addition of more waste than a resource can accommodate.</a:t>
            </a:r>
            <a:endParaRPr lang="en-US" dirty="0" smtClean="0"/>
          </a:p>
          <a:p>
            <a:pPr lvl="0"/>
            <a:r>
              <a:rPr lang="en-US" b="1" dirty="0" smtClean="0"/>
              <a:t>Potential reserve:</a:t>
            </a:r>
            <a:r>
              <a:rPr lang="en-US" dirty="0" smtClean="0"/>
              <a:t> </a:t>
            </a:r>
            <a:r>
              <a:rPr lang="en-US" i="1" dirty="0" smtClean="0"/>
              <a:t>The amount of energy in deposits not yet identified but thought to exist.</a:t>
            </a:r>
            <a:endParaRPr lang="en-US" dirty="0" smtClean="0"/>
          </a:p>
          <a:p>
            <a:pPr lvl="0"/>
            <a:r>
              <a:rPr lang="en-US" b="1" dirty="0" smtClean="0"/>
              <a:t>Preservation:</a:t>
            </a:r>
            <a:r>
              <a:rPr lang="en-US" dirty="0" smtClean="0"/>
              <a:t> </a:t>
            </a:r>
            <a:r>
              <a:rPr lang="en-US" i="1" dirty="0" smtClean="0"/>
              <a:t>Maintenance of a resource in its present condition, with as little human impact as possible.</a:t>
            </a:r>
            <a:endParaRPr lang="en-US" dirty="0" smtClean="0"/>
          </a:p>
          <a:p>
            <a:pPr lvl="0"/>
            <a:r>
              <a:rPr lang="en-US" b="1" dirty="0" smtClean="0"/>
              <a:t>Proven reserve:</a:t>
            </a:r>
            <a:r>
              <a:rPr lang="en-US" dirty="0" smtClean="0"/>
              <a:t> </a:t>
            </a:r>
            <a:r>
              <a:rPr lang="en-US" i="1" dirty="0" smtClean="0"/>
              <a:t>The amount of a resource remaining in discovered deposits.</a:t>
            </a:r>
            <a:endParaRPr lang="en-US" dirty="0" smtClean="0"/>
          </a:p>
          <a:p>
            <a:pPr lvl="0"/>
            <a:r>
              <a:rPr lang="en-US" b="1" dirty="0" smtClean="0"/>
              <a:t>Radioactive waste:</a:t>
            </a:r>
            <a:r>
              <a:rPr lang="en-US" dirty="0" smtClean="0"/>
              <a:t> </a:t>
            </a:r>
            <a:r>
              <a:rPr lang="en-US" i="1" dirty="0" smtClean="0"/>
              <a:t>Particles from a nuclear reaction that emit radiation; contact with such particles may be harmful or lethal to people and must therefore be safely stored for thousands of years.</a:t>
            </a:r>
            <a:endParaRPr lang="en-US" dirty="0" smtClean="0"/>
          </a:p>
          <a:p>
            <a:pPr lvl="0"/>
            <a:endParaRPr lang="en-US" dirty="0" smtClean="0"/>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90600" y="838200"/>
            <a:ext cx="6477000" cy="3693319"/>
          </a:xfrm>
          <a:prstGeom prst="rect">
            <a:avLst/>
          </a:prstGeom>
          <a:noFill/>
        </p:spPr>
        <p:txBody>
          <a:bodyPr wrap="square" rtlCol="0">
            <a:spAutoFit/>
          </a:bodyPr>
          <a:lstStyle/>
          <a:p>
            <a:pPr lvl="0"/>
            <a:r>
              <a:rPr lang="en-US" b="1" dirty="0" smtClean="0"/>
              <a:t>Renewable energy:</a:t>
            </a:r>
            <a:r>
              <a:rPr lang="en-US" dirty="0" smtClean="0"/>
              <a:t> </a:t>
            </a:r>
            <a:r>
              <a:rPr lang="en-US" i="1" dirty="0" smtClean="0"/>
              <a:t>A resource that has a theoretically unlimited supply and is not depleted when used by humans.</a:t>
            </a:r>
            <a:endParaRPr lang="en-US" dirty="0" smtClean="0"/>
          </a:p>
          <a:p>
            <a:pPr lvl="0"/>
            <a:r>
              <a:rPr lang="en-US" b="1" dirty="0" smtClean="0"/>
              <a:t>Resource:</a:t>
            </a:r>
            <a:r>
              <a:rPr lang="en-US" dirty="0" smtClean="0"/>
              <a:t> </a:t>
            </a:r>
            <a:r>
              <a:rPr lang="en-US" i="1" dirty="0" smtClean="0"/>
              <a:t>A substance in the environment that is useful to people, is economically and technologically feasible to access, and is socially acceptable to use</a:t>
            </a:r>
            <a:endParaRPr lang="en-US" dirty="0" smtClean="0"/>
          </a:p>
          <a:p>
            <a:pPr lvl="0"/>
            <a:r>
              <a:rPr lang="en-US" b="1" dirty="0" smtClean="0"/>
              <a:t>Sanitary landfill:</a:t>
            </a:r>
            <a:r>
              <a:rPr lang="en-US" dirty="0" smtClean="0"/>
              <a:t> </a:t>
            </a:r>
            <a:r>
              <a:rPr lang="en-US" i="1" dirty="0" smtClean="0"/>
              <a:t>A place to deposit solid waste, where a layer of earth is bulldozed over garbage each day to reduce emissions of gases and odors from the decaying trash, to minimize fires, and to discourage vermin.</a:t>
            </a:r>
            <a:endParaRPr lang="en-US" dirty="0" smtClean="0"/>
          </a:p>
          <a:p>
            <a:pPr lvl="0"/>
            <a:r>
              <a:rPr lang="en-US" b="1" dirty="0" smtClean="0"/>
              <a:t>Sustainable development:</a:t>
            </a:r>
            <a:r>
              <a:rPr lang="en-US" dirty="0" smtClean="0"/>
              <a:t> </a:t>
            </a:r>
            <a:r>
              <a:rPr lang="en-US" i="1" dirty="0" smtClean="0"/>
              <a:t>The level of development that can be maintained in a country without depleting resources to the extent that future generations will be unable to achieve a comparable level of development.</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38200" y="3599260"/>
            <a:ext cx="7696200" cy="2031325"/>
          </a:xfrm>
          <a:prstGeom prst="rect">
            <a:avLst/>
          </a:prstGeom>
          <a:noFill/>
        </p:spPr>
        <p:txBody>
          <a:bodyPr wrap="square" rtlCol="0">
            <a:spAutoFit/>
          </a:bodyPr>
          <a:lstStyle/>
          <a:p>
            <a:pPr>
              <a:buFont typeface="Arial" pitchFamily="34" charset="0"/>
              <a:buChar char="•"/>
            </a:pPr>
            <a:r>
              <a:rPr lang="en-US" dirty="0" smtClean="0"/>
              <a:t>We deplete scarce resources, especially petroleum, natural gas, coal, for energy production</a:t>
            </a:r>
          </a:p>
          <a:p>
            <a:pPr>
              <a:buFont typeface="Arial" pitchFamily="34" charset="0"/>
              <a:buChar char="•"/>
            </a:pPr>
            <a:r>
              <a:rPr lang="en-US" dirty="0" smtClean="0"/>
              <a:t>We destroy resources through pollution of air, water, and soil</a:t>
            </a:r>
          </a:p>
          <a:p>
            <a:pPr>
              <a:buFont typeface="Arial" pitchFamily="34" charset="0"/>
              <a:buChar char="•"/>
            </a:pPr>
            <a:r>
              <a:rPr lang="en-US" dirty="0" smtClean="0"/>
              <a:t>We depend on abundant, low-cost energy and minerals to run our industries, transport ourselves, and keep our homes comfortable.</a:t>
            </a:r>
          </a:p>
          <a:p>
            <a:pPr>
              <a:buFont typeface="Arial" pitchFamily="34" charset="0"/>
              <a:buChar char="•"/>
            </a:pPr>
            <a:r>
              <a:rPr lang="en-US" dirty="0" smtClean="0"/>
              <a:t>MDCs want to preserve current standard of living, and LDCs are struggling to attain a better stand.</a:t>
            </a:r>
            <a:endParaRPr lang="en-US" dirty="0"/>
          </a:p>
        </p:txBody>
      </p:sp>
      <p:sp>
        <p:nvSpPr>
          <p:cNvPr id="5" name="TextBox 4"/>
          <p:cNvSpPr txBox="1"/>
          <p:nvPr/>
        </p:nvSpPr>
        <p:spPr>
          <a:xfrm>
            <a:off x="1143000" y="2209801"/>
            <a:ext cx="6934200" cy="646331"/>
          </a:xfrm>
          <a:prstGeom prst="rect">
            <a:avLst/>
          </a:prstGeom>
          <a:noFill/>
        </p:spPr>
        <p:txBody>
          <a:bodyPr wrap="square" rtlCol="0">
            <a:spAutoFit/>
          </a:bodyPr>
          <a:lstStyle/>
          <a:p>
            <a:r>
              <a:rPr lang="en-US" dirty="0" smtClean="0"/>
              <a:t>The problem is that most resources are limited, and Earth has tremendous number of consumers</a:t>
            </a:r>
            <a:endParaRPr lang="en-US" dirty="0"/>
          </a:p>
        </p:txBody>
      </p:sp>
      <p:sp>
        <p:nvSpPr>
          <p:cNvPr id="6" name="TextBox 5"/>
          <p:cNvSpPr txBox="1"/>
          <p:nvPr/>
        </p:nvSpPr>
        <p:spPr>
          <a:xfrm>
            <a:off x="838200" y="990600"/>
            <a:ext cx="6477000" cy="523220"/>
          </a:xfrm>
          <a:prstGeom prst="rect">
            <a:avLst/>
          </a:prstGeom>
          <a:noFill/>
        </p:spPr>
        <p:txBody>
          <a:bodyPr wrap="square" rtlCol="0">
            <a:spAutoFit/>
          </a:bodyPr>
          <a:lstStyle/>
          <a:p>
            <a:r>
              <a:rPr lang="en-US" sz="2800" dirty="0" smtClean="0">
                <a:solidFill>
                  <a:schemeClr val="tx2">
                    <a:lumMod val="10000"/>
                  </a:schemeClr>
                </a:solidFill>
              </a:rPr>
              <a:t>          Why are resources being depleted? </a:t>
            </a:r>
            <a:endParaRPr lang="en-US" sz="2800" dirty="0">
              <a:solidFill>
                <a:schemeClr val="tx2">
                  <a:lumMod val="10000"/>
                </a:schemeClr>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85800" y="1143000"/>
            <a:ext cx="7467600" cy="2616101"/>
          </a:xfrm>
          <a:prstGeom prst="rect">
            <a:avLst/>
          </a:prstGeom>
          <a:noFill/>
        </p:spPr>
        <p:txBody>
          <a:bodyPr wrap="square" rtlCol="0">
            <a:spAutoFit/>
          </a:bodyPr>
          <a:lstStyle/>
          <a:p>
            <a:r>
              <a:rPr lang="en-US" sz="2000" dirty="0" smtClean="0">
                <a:solidFill>
                  <a:srgbClr val="C00000"/>
                </a:solidFill>
              </a:rPr>
              <a:t>Three of Earth’s substances provide five-sixths of the world’s energy</a:t>
            </a:r>
          </a:p>
          <a:p>
            <a:endParaRPr lang="en-US" dirty="0" smtClean="0"/>
          </a:p>
          <a:p>
            <a:pPr>
              <a:buFont typeface="Arial" pitchFamily="34" charset="0"/>
              <a:buChar char="•"/>
            </a:pPr>
            <a:r>
              <a:rPr lang="en-US" dirty="0" smtClean="0"/>
              <a:t>Coal: supplanted world as the leading energy source in North America and Europe in the late 1800s.</a:t>
            </a:r>
          </a:p>
          <a:p>
            <a:pPr>
              <a:buFont typeface="Arial" pitchFamily="34" charset="0"/>
              <a:buChar char="•"/>
            </a:pPr>
            <a:r>
              <a:rPr lang="en-US" dirty="0" smtClean="0"/>
              <a:t>Petroleum: first pumped in 1859, but not an important resource until the diffusion of motor vehicles in the twentieth century</a:t>
            </a:r>
          </a:p>
          <a:p>
            <a:pPr>
              <a:buFont typeface="Arial" pitchFamily="34" charset="0"/>
              <a:buChar char="•"/>
            </a:pPr>
            <a:r>
              <a:rPr lang="en-US" dirty="0" smtClean="0"/>
              <a:t>Natural Gas: originally burned off a </a:t>
            </a:r>
            <a:r>
              <a:rPr lang="en-US" dirty="0" err="1" smtClean="0"/>
              <a:t>a</a:t>
            </a:r>
            <a:r>
              <a:rPr lang="en-US" dirty="0" smtClean="0"/>
              <a:t> waste product of oil drilling, but now used to heat homes.</a:t>
            </a:r>
          </a:p>
          <a:p>
            <a:endParaRPr lang="en-US" dirty="0"/>
          </a:p>
        </p:txBody>
      </p:sp>
      <p:sp>
        <p:nvSpPr>
          <p:cNvPr id="4" name="TextBox 3"/>
          <p:cNvSpPr txBox="1"/>
          <p:nvPr/>
        </p:nvSpPr>
        <p:spPr>
          <a:xfrm>
            <a:off x="685800" y="4343400"/>
            <a:ext cx="7696200" cy="1200329"/>
          </a:xfrm>
          <a:prstGeom prst="rect">
            <a:avLst/>
          </a:prstGeom>
          <a:noFill/>
        </p:spPr>
        <p:txBody>
          <a:bodyPr wrap="square" rtlCol="0">
            <a:spAutoFit/>
          </a:bodyPr>
          <a:lstStyle/>
          <a:p>
            <a:r>
              <a:rPr lang="en-US" dirty="0" smtClean="0"/>
              <a:t>Energy is used in three principal places in the Unites States:</a:t>
            </a:r>
          </a:p>
          <a:p>
            <a:pPr>
              <a:buFont typeface="Arial" pitchFamily="34" charset="0"/>
              <a:buChar char="•"/>
            </a:pPr>
            <a:r>
              <a:rPr lang="en-US" dirty="0" smtClean="0"/>
              <a:t>Businesses</a:t>
            </a:r>
          </a:p>
          <a:p>
            <a:pPr>
              <a:buFont typeface="Arial" pitchFamily="34" charset="0"/>
              <a:buChar char="•"/>
            </a:pPr>
            <a:r>
              <a:rPr lang="en-US" dirty="0" smtClean="0"/>
              <a:t>Homes</a:t>
            </a:r>
          </a:p>
          <a:p>
            <a:pPr>
              <a:buFont typeface="Arial" pitchFamily="34" charset="0"/>
              <a:buChar char="•"/>
            </a:pPr>
            <a:r>
              <a:rPr lang="en-US" dirty="0" smtClean="0"/>
              <a:t>Transportation</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38200" y="914400"/>
            <a:ext cx="7162800" cy="1754326"/>
          </a:xfrm>
          <a:prstGeom prst="rect">
            <a:avLst/>
          </a:prstGeom>
          <a:noFill/>
        </p:spPr>
        <p:txBody>
          <a:bodyPr wrap="square" rtlCol="0">
            <a:spAutoFit/>
          </a:bodyPr>
          <a:lstStyle/>
          <a:p>
            <a:endParaRPr lang="en-US" dirty="0" smtClean="0"/>
          </a:p>
          <a:p>
            <a:r>
              <a:rPr lang="en-US" dirty="0" smtClean="0"/>
              <a:t>Earth </a:t>
            </a:r>
            <a:r>
              <a:rPr lang="en-US" dirty="0" smtClean="0"/>
              <a:t>has 92 natural elements,  but about 99 percent </a:t>
            </a:r>
            <a:r>
              <a:rPr lang="en-US" dirty="0" smtClean="0"/>
              <a:t>of the crust is composed of 8 elements –oxygen, silicon, aluminum, iron, calcium, sodium, potassium, and magnesium. </a:t>
            </a:r>
          </a:p>
          <a:p>
            <a:endParaRPr lang="en-US" dirty="0" smtClean="0"/>
          </a:p>
          <a:p>
            <a:r>
              <a:rPr lang="en-US" dirty="0" smtClean="0"/>
              <a:t>They are either metallic or nonmetallic. </a:t>
            </a:r>
            <a:endParaRPr lang="en-US" dirty="0"/>
          </a:p>
        </p:txBody>
      </p:sp>
      <p:sp>
        <p:nvSpPr>
          <p:cNvPr id="4" name="TextBox 3"/>
          <p:cNvSpPr txBox="1"/>
          <p:nvPr/>
        </p:nvSpPr>
        <p:spPr>
          <a:xfrm>
            <a:off x="1066800" y="533400"/>
            <a:ext cx="6172200" cy="523220"/>
          </a:xfrm>
          <a:prstGeom prst="rect">
            <a:avLst/>
          </a:prstGeom>
          <a:noFill/>
        </p:spPr>
        <p:txBody>
          <a:bodyPr wrap="square" rtlCol="0">
            <a:spAutoFit/>
          </a:bodyPr>
          <a:lstStyle/>
          <a:p>
            <a:r>
              <a:rPr lang="en-US" sz="2800" dirty="0" smtClean="0">
                <a:solidFill>
                  <a:srgbClr val="FF0000"/>
                </a:solidFill>
              </a:rPr>
              <a:t>  </a:t>
            </a:r>
            <a:r>
              <a:rPr lang="en-US" sz="2800" dirty="0" smtClean="0">
                <a:solidFill>
                  <a:srgbClr val="FF0000"/>
                </a:solidFill>
              </a:rPr>
              <a:t> </a:t>
            </a:r>
            <a:r>
              <a:rPr lang="en-US" sz="2800" dirty="0" smtClean="0">
                <a:solidFill>
                  <a:srgbClr val="FF0000"/>
                </a:solidFill>
              </a:rPr>
              <a:t>            Mineral Resources </a:t>
            </a:r>
            <a:endParaRPr lang="en-US" sz="2800" dirty="0">
              <a:solidFill>
                <a:srgbClr val="FF0000"/>
              </a:solidFill>
            </a:endParaRPr>
          </a:p>
        </p:txBody>
      </p:sp>
      <p:sp>
        <p:nvSpPr>
          <p:cNvPr id="6" name="TextBox 5"/>
          <p:cNvSpPr txBox="1"/>
          <p:nvPr/>
        </p:nvSpPr>
        <p:spPr>
          <a:xfrm>
            <a:off x="685800" y="2286000"/>
            <a:ext cx="6781800" cy="369332"/>
          </a:xfrm>
          <a:prstGeom prst="rect">
            <a:avLst/>
          </a:prstGeom>
          <a:noFill/>
        </p:spPr>
        <p:txBody>
          <a:bodyPr wrap="square" rtlCol="0">
            <a:spAutoFit/>
          </a:bodyPr>
          <a:lstStyle/>
          <a:p>
            <a:r>
              <a:rPr lang="en-US" dirty="0" smtClean="0"/>
              <a:t>-</a:t>
            </a:r>
          </a:p>
        </p:txBody>
      </p:sp>
      <p:sp>
        <p:nvSpPr>
          <p:cNvPr id="8" name="TextBox 7"/>
          <p:cNvSpPr txBox="1"/>
          <p:nvPr/>
        </p:nvSpPr>
        <p:spPr>
          <a:xfrm>
            <a:off x="609600" y="3962400"/>
            <a:ext cx="7543800" cy="646331"/>
          </a:xfrm>
          <a:prstGeom prst="rect">
            <a:avLst/>
          </a:prstGeom>
          <a:noFill/>
        </p:spPr>
        <p:txBody>
          <a:bodyPr wrap="square" rtlCol="0">
            <a:spAutoFit/>
          </a:bodyPr>
          <a:lstStyle/>
          <a:p>
            <a:endParaRPr lang="en-US" dirty="0" smtClean="0"/>
          </a:p>
          <a:p>
            <a:pPr>
              <a:buFont typeface="Arial" pitchFamily="34" charset="0"/>
              <a:buChar char="•"/>
            </a:pPr>
            <a:endParaRPr lang="en-US" dirty="0"/>
          </a:p>
        </p:txBody>
      </p:sp>
      <p:sp>
        <p:nvSpPr>
          <p:cNvPr id="10" name="TextBox 9"/>
          <p:cNvSpPr txBox="1"/>
          <p:nvPr/>
        </p:nvSpPr>
        <p:spPr>
          <a:xfrm>
            <a:off x="838200" y="2971800"/>
            <a:ext cx="5410200" cy="1200329"/>
          </a:xfrm>
          <a:prstGeom prst="rect">
            <a:avLst/>
          </a:prstGeom>
          <a:noFill/>
        </p:spPr>
        <p:txBody>
          <a:bodyPr wrap="square" rtlCol="0">
            <a:spAutoFit/>
          </a:bodyPr>
          <a:lstStyle/>
          <a:p>
            <a:r>
              <a:rPr lang="en-US" dirty="0" smtClean="0"/>
              <a:t>-In weight, more than 90 percent of the minerals that humans use are nonmetallic, but metallic minerals are especially important for economic activities and so carry relatively high value.</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09600" y="457200"/>
            <a:ext cx="7315200" cy="2739211"/>
          </a:xfrm>
          <a:prstGeom prst="rect">
            <a:avLst/>
          </a:prstGeom>
          <a:noFill/>
        </p:spPr>
        <p:txBody>
          <a:bodyPr wrap="square" rtlCol="0">
            <a:spAutoFit/>
          </a:bodyPr>
          <a:lstStyle/>
          <a:p>
            <a:r>
              <a:rPr lang="en-US" sz="2800" dirty="0" smtClean="0">
                <a:solidFill>
                  <a:srgbClr val="FF0000"/>
                </a:solidFill>
              </a:rPr>
              <a:t>                   Nonmetallic </a:t>
            </a:r>
            <a:r>
              <a:rPr lang="en-US" sz="2800" dirty="0" smtClean="0">
                <a:solidFill>
                  <a:srgbClr val="FF0000"/>
                </a:solidFill>
              </a:rPr>
              <a:t>Minerals:</a:t>
            </a:r>
          </a:p>
          <a:p>
            <a:pPr>
              <a:buFont typeface="Arial" pitchFamily="34" charset="0"/>
              <a:buChar char="•"/>
            </a:pPr>
            <a:endParaRPr lang="en-US" dirty="0" smtClean="0"/>
          </a:p>
          <a:p>
            <a:pPr>
              <a:buFont typeface="Arial" pitchFamily="34" charset="0"/>
              <a:buChar char="•"/>
            </a:pPr>
            <a:endParaRPr lang="en-US" dirty="0" smtClean="0"/>
          </a:p>
          <a:p>
            <a:pPr>
              <a:buFont typeface="Arial" pitchFamily="34" charset="0"/>
              <a:buChar char="•"/>
            </a:pPr>
            <a:endParaRPr lang="en-US" dirty="0" smtClean="0"/>
          </a:p>
          <a:p>
            <a:pPr>
              <a:buFont typeface="Arial" pitchFamily="34" charset="0"/>
              <a:buChar char="•"/>
            </a:pPr>
            <a:r>
              <a:rPr lang="en-US" dirty="0" smtClean="0"/>
              <a:t>Phosphorus</a:t>
            </a:r>
            <a:endParaRPr lang="en-US" dirty="0" smtClean="0"/>
          </a:p>
          <a:p>
            <a:pPr>
              <a:buFont typeface="Arial" pitchFamily="34" charset="0"/>
              <a:buChar char="•"/>
            </a:pPr>
            <a:r>
              <a:rPr lang="en-US" dirty="0" smtClean="0"/>
              <a:t>Potassium</a:t>
            </a:r>
          </a:p>
          <a:p>
            <a:pPr>
              <a:buFont typeface="Arial" pitchFamily="34" charset="0"/>
              <a:buChar char="•"/>
            </a:pPr>
            <a:r>
              <a:rPr lang="en-US" dirty="0" smtClean="0"/>
              <a:t>Calcium</a:t>
            </a:r>
          </a:p>
          <a:p>
            <a:pPr>
              <a:buFont typeface="Arial" pitchFamily="34" charset="0"/>
              <a:buChar char="•"/>
            </a:pPr>
            <a:r>
              <a:rPr lang="en-US" dirty="0" smtClean="0"/>
              <a:t>Sulfur</a:t>
            </a:r>
          </a:p>
          <a:p>
            <a:endParaRPr lang="en-US" dirty="0"/>
          </a:p>
        </p:txBody>
      </p:sp>
      <p:sp>
        <p:nvSpPr>
          <p:cNvPr id="4" name="TextBox 3"/>
          <p:cNvSpPr txBox="1"/>
          <p:nvPr/>
        </p:nvSpPr>
        <p:spPr>
          <a:xfrm>
            <a:off x="838200" y="3581400"/>
            <a:ext cx="8077200" cy="923330"/>
          </a:xfrm>
          <a:prstGeom prst="rect">
            <a:avLst/>
          </a:prstGeom>
          <a:noFill/>
        </p:spPr>
        <p:txBody>
          <a:bodyPr wrap="square" rtlCol="0">
            <a:spAutoFit/>
          </a:bodyPr>
          <a:lstStyle/>
          <a:p>
            <a:r>
              <a:rPr lang="en-US" dirty="0" smtClean="0"/>
              <a:t>-these minerals are fashioned into structures, roads, monuments, tools, and many other objects of daily use</a:t>
            </a:r>
          </a:p>
          <a:p>
            <a:r>
              <a:rPr lang="en-US" dirty="0" smtClean="0"/>
              <a:t>-also used for fertilizer</a:t>
            </a: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505</TotalTime>
  <Words>1932</Words>
  <Application>Microsoft Office PowerPoint</Application>
  <PresentationFormat>On-screen Show (4:3)</PresentationFormat>
  <Paragraphs>166</Paragraphs>
  <Slides>19</Slides>
  <Notes>2</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Office Theme</vt:lpstr>
      <vt:lpstr>Resource Issues Chapter 14</vt:lpstr>
      <vt:lpstr>Slide 2</vt:lpstr>
      <vt:lpstr>Slide 3</vt:lpstr>
      <vt:lpstr>Slide 4</vt:lpstr>
      <vt:lpstr>Slide 5</vt:lpstr>
      <vt:lpstr>Slide 6</vt:lpstr>
      <vt:lpstr>Slide 7</vt:lpstr>
      <vt:lpstr>Slide 8</vt:lpstr>
      <vt:lpstr>Slide 9</vt:lpstr>
      <vt:lpstr>Metallic Minerals -have properties that are especially valuable for fashioning machinery, vehicles, and other essential components of an industrialized society</vt:lpstr>
      <vt:lpstr>Slide 11</vt:lpstr>
      <vt:lpstr>Slide 12</vt:lpstr>
      <vt:lpstr>Slide 13</vt:lpstr>
      <vt:lpstr>Slide 14</vt:lpstr>
      <vt:lpstr>Slide 15</vt:lpstr>
      <vt:lpstr>Slide 16</vt:lpstr>
      <vt:lpstr>Slide 17</vt:lpstr>
      <vt:lpstr>Slide 18</vt:lpstr>
      <vt:lpstr>Slide 19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Resource Issues Chapter 14</dc:title>
  <dc:creator>hp</dc:creator>
  <cp:lastModifiedBy>hp</cp:lastModifiedBy>
  <cp:revision>59</cp:revision>
  <dcterms:created xsi:type="dcterms:W3CDTF">2011-05-06T00:44:46Z</dcterms:created>
  <dcterms:modified xsi:type="dcterms:W3CDTF">2011-05-07T23:16:44Z</dcterms:modified>
</cp:coreProperties>
</file>